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Franklin Gothic"/>
      <p:bold r:id="rId17"/>
    </p:embeddedFont>
    <p:embeddedFont>
      <p:font typeface="Bebas Neue"/>
      <p:regular r:id="rId18"/>
    </p:embeddedFont>
    <p:embeddedFont>
      <p:font typeface="Roboto Condensed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.fntdata"/><Relationship Id="rId22" Type="http://schemas.openxmlformats.org/officeDocument/2006/relationships/font" Target="fonts/RobotoCondensed-boldItalic.fntdata"/><Relationship Id="rId21" Type="http://schemas.openxmlformats.org/officeDocument/2006/relationships/font" Target="fonts/RobotoCondensed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FranklinGothic-bold.fntdata"/><Relationship Id="rId16" Type="http://schemas.openxmlformats.org/officeDocument/2006/relationships/slide" Target="slides/slide11.xml"/><Relationship Id="rId19" Type="http://schemas.openxmlformats.org/officeDocument/2006/relationships/font" Target="fonts/RobotoCondensed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017a6a4a4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017a6a4a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0017a6a4a4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017a6a4a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017a6a4a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0017a6a4a4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017a6a4a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0017a6a4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0017a6a4a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0213087f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021308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00213087f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017a6a4a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017a6a4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0017a6a4a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017a6a4a4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017a6a4a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0017a6a4a4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0213087f7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0213087f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00213087f7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017a6a4a4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017a6a4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0017a6a4a4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017a6a4a4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017a6a4a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0017a6a4a4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0213087f7_4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0213087f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00213087f7_4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 flipH="1">
            <a:off x="-1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0">
  <p:cSld name="Encabezado de sección 10">
    <p:bg>
      <p:bgPr>
        <a:solidFill>
          <a:srgbClr val="73381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65" name="Google Shape;65;p11"/>
          <p:cNvPicPr preferRelativeResize="0"/>
          <p:nvPr/>
        </p:nvPicPr>
        <p:blipFill rotWithShape="1">
          <a:blip r:embed="rId3">
            <a:alphaModFix/>
          </a:blip>
          <a:srcRect b="0" l="0" r="16351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1">
  <p:cSld name="Encabezado de sección 11">
    <p:bg>
      <p:bgPr>
        <a:solidFill>
          <a:srgbClr val="6C7A8A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70" name="Google Shape;70;p12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9" name="Google Shape;79;p1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idx="2" type="body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1_En blanc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642910" y="92867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1371600" y="4929198"/>
            <a:ext cx="6400800" cy="709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98B90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98B90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solidFill>
                  <a:srgbClr val="898B90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98B90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98B90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rgbClr val="898B90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98B90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>
                <a:solidFill>
                  <a:srgbClr val="898B90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rgbClr val="898B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B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98B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98B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898B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898B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898B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1400">
                <a:solidFill>
                  <a:srgbClr val="898B9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1pPr>
            <a:lvl2pPr indent="0" lvl="1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2pPr>
            <a:lvl3pPr indent="0" lvl="2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3pPr>
            <a:lvl4pPr indent="0" lvl="3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4pPr>
            <a:lvl5pPr indent="0" lvl="4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5pPr>
            <a:lvl6pPr indent="0" lvl="5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6pPr>
            <a:lvl7pPr indent="0" lvl="6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7pPr>
            <a:lvl8pPr indent="0" lvl="7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8pPr>
            <a:lvl9pPr indent="0" lvl="8" marL="0" marR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rgbClr val="9B710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Título y objetos 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Encabezado de sección 3">
    <p:bg>
      <p:bgPr>
        <a:solidFill>
          <a:schemeClr val="accen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30" name="Google Shape;30;p4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4">
  <p:cSld name="Encabezado de sección 4">
    <p:bg>
      <p:bgPr>
        <a:solidFill>
          <a:schemeClr val="accent3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16351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5">
  <p:cSld name="Encabezado de sección 5">
    <p:bg>
      <p:bgPr>
        <a:solidFill>
          <a:schemeClr val="accent4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40" name="Google Shape;40;p6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6">
  <p:cSld name="Encabezado de sección 6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45" name="Google Shape;45;p7"/>
          <p:cNvPicPr preferRelativeResize="0"/>
          <p:nvPr/>
        </p:nvPicPr>
        <p:blipFill rotWithShape="1">
          <a:blip r:embed="rId3">
            <a:alphaModFix/>
          </a:blip>
          <a:srcRect b="0" l="0" r="16351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7">
  <p:cSld name="Encabezado de sección 7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sp>
        <p:nvSpPr>
          <p:cNvPr id="49" name="Google Shape;49;p8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51" name="Google Shape;51;p8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8">
  <p:cSld name="Encabezado de sección 8">
    <p:bg>
      <p:bgPr>
        <a:solidFill>
          <a:schemeClr val="accent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persona, foto, hombre, mujer&#10;&#10;Descripción generada automáticamente"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16351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9">
  <p:cSld name="Encabezado de sección 9">
    <p:bg>
      <p:bgPr>
        <a:solidFill>
          <a:schemeClr val="accent6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60" name="Google Shape;60;p10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4294967295"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Problema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4775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325075" y="5565000"/>
            <a:ext cx="604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Andrew Andrades</a:t>
            </a:r>
            <a:endParaRPr sz="24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Tomas Osorio</a:t>
            </a:r>
            <a:endParaRPr sz="24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Matias Campos</a:t>
            </a:r>
            <a:endParaRPr sz="24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262626"/>
                </a:solidFill>
                <a:highlight>
                  <a:srgbClr val="FFFFFF"/>
                </a:highlight>
              </a:rPr>
              <a:t>Una vez que se haya justificado la viabilidad y el impacto positivo de la solución propuesta, y el cliente haya mostrado su aprobación, se dará inicio a la fase 2 del proyecto. En esta etapa, nos enfocaremos en el desarrollo de los sprints previamente definidos.</a:t>
            </a:r>
            <a:endParaRPr/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Pasos a seguir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750" y="4289100"/>
            <a:ext cx="4134600" cy="2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b="1" lang="es-CL"/>
              <a:t>Preguntas , Conclusiones y reflexiones</a:t>
            </a:r>
            <a:endParaRPr/>
          </a:p>
        </p:txBody>
      </p:sp>
      <p:pic>
        <p:nvPicPr>
          <p:cNvPr descr="http://www.clipartroo.com/images/33/group-talking-clipart-33811.png"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407" y="1295718"/>
            <a:ext cx="6306311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435725" y="1691400"/>
            <a:ext cx="4340700" cy="4192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/>
              <a:t>El cliente tiene problemas al momento de  gestionar los horarios de llegada de sus clientes debido a que estos los agendan desde el grupo de whatsapp que tiene el gimnasio también tiene problema al momento de tener un registro de los ejercicios que a realizado sus cliente.</a:t>
            </a:r>
            <a:endParaRPr sz="2200"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Problema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0" y="2324725"/>
            <a:ext cx="4204275" cy="292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231250" y="1888950"/>
            <a:ext cx="4131000" cy="308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Se realizará una </a:t>
            </a:r>
            <a:r>
              <a:rPr lang="es-CL"/>
              <a:t>aplicación web la cual le permita a sus clientes poder registrar asistencia para una hora en su gimnasio, agendar hora nutricionista y pagar sus planes, además de contar con un panel de administrador con el cual pueda editar datos de usuarios.</a:t>
            </a:r>
            <a:endParaRPr/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Solución</a:t>
            </a:r>
            <a:r>
              <a:rPr lang="es-CL"/>
              <a:t> propuesta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53499"/>
            <a:ext cx="4346101" cy="41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Impacto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5" y="1090925"/>
            <a:ext cx="8794850" cy="57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000000"/>
                </a:solidFill>
              </a:rPr>
              <a:t>Página de inicio:</a:t>
            </a:r>
            <a:r>
              <a:rPr lang="es-CL" sz="1600">
                <a:solidFill>
                  <a:srgbClr val="000000"/>
                </a:solidFill>
              </a:rPr>
              <a:t> Página la cual muestra un resumen del gimnasio, sus servicios y precios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000000"/>
                </a:solidFill>
              </a:rPr>
              <a:t>Login de usuarios: </a:t>
            </a:r>
            <a:r>
              <a:rPr lang="es-CL" sz="1600">
                <a:solidFill>
                  <a:srgbClr val="000000"/>
                </a:solidFill>
              </a:rPr>
              <a:t>Los usuarios pueden ingresar al sistema, dependiendo el rol que tenga cada usuario, tendrá acceso a distintas funcionalidades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000000"/>
                </a:solidFill>
              </a:rPr>
              <a:t>Pagar Planes:</a:t>
            </a:r>
            <a:r>
              <a:rPr lang="es-CL" sz="1600">
                <a:solidFill>
                  <a:srgbClr val="000000"/>
                </a:solidFill>
              </a:rPr>
              <a:t> Los clientes deben poder pagar sus planes desde la aplicación web.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000000"/>
                </a:solidFill>
              </a:rPr>
              <a:t>Agendar hora: </a:t>
            </a:r>
            <a:r>
              <a:rPr lang="es-CL" sz="1600">
                <a:solidFill>
                  <a:srgbClr val="000000"/>
                </a:solidFill>
              </a:rPr>
              <a:t>Los cliente podrán agendar una hora, tanto para el gimnasio como hora con la nutrióloga, también podrán cancelar su hora del gimnasio 15 minutos antes de empezar.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000000"/>
                </a:solidFill>
              </a:rPr>
              <a:t>Funciones de administrador:</a:t>
            </a:r>
            <a:r>
              <a:rPr lang="es-CL" sz="1600">
                <a:solidFill>
                  <a:srgbClr val="000000"/>
                </a:solidFill>
              </a:rPr>
              <a:t>El administrador debe tener distintos tipos de funciones, como editar,agregar, eliminar y ver usuarios, también poder gestionar planes, horas, y agregar ejercicios a los usuarios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000000"/>
                </a:solidFill>
              </a:rPr>
              <a:t>Funciones de nutricionista:</a:t>
            </a:r>
            <a:r>
              <a:rPr lang="es-CL" sz="1600">
                <a:solidFill>
                  <a:srgbClr val="000000"/>
                </a:solidFill>
              </a:rPr>
              <a:t> El nutricionista debe gestionar las horas y ver datos de los clientes</a:t>
            </a:r>
            <a:endParaRPr sz="2900"/>
          </a:p>
        </p:txBody>
      </p:sp>
      <p:sp>
        <p:nvSpPr>
          <p:cNvPr id="147" name="Google Shape;147;p24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Objetivos principales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6411000" y="3550700"/>
            <a:ext cx="1008000" cy="42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github </a:t>
            </a:r>
            <a:endParaRPr/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Recursos y tecnologias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0" y="2954724"/>
            <a:ext cx="1113000" cy="114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00" y="1699196"/>
            <a:ext cx="1495526" cy="87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1949025" y="1846213"/>
            <a:ext cx="1008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1949025" y="3206563"/>
            <a:ext cx="1724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5">
            <a:alphaModFix/>
          </a:blip>
          <a:srcRect b="-14004" l="-14004" r="-14004" t="-14004"/>
          <a:stretch/>
        </p:blipFill>
        <p:spPr>
          <a:xfrm>
            <a:off x="339063" y="4399075"/>
            <a:ext cx="1724400" cy="1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1949025" y="4928450"/>
            <a:ext cx="123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6300" y="1830250"/>
            <a:ext cx="1796046" cy="9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6256300" y="1936325"/>
            <a:ext cx="12348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829" y="3231000"/>
            <a:ext cx="1113000" cy="11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6927" y="4776300"/>
            <a:ext cx="1234801" cy="123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6483100" y="5106325"/>
            <a:ext cx="1008000" cy="42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Trello</a:t>
            </a:r>
            <a:endParaRPr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294150" y="1218600"/>
            <a:ext cx="8258700" cy="42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300">
                <a:solidFill>
                  <a:schemeClr val="dk1"/>
                </a:solidFill>
              </a:rPr>
              <a:t>La elección de Scrum para el desarrollo de la página web del gimnasio está justificada por su capacidad para manejar </a:t>
            </a:r>
            <a:r>
              <a:rPr b="1" lang="es-CL" sz="2300">
                <a:solidFill>
                  <a:schemeClr val="dk1"/>
                </a:solidFill>
              </a:rPr>
              <a:t>requisitos cambiantes</a:t>
            </a:r>
            <a:r>
              <a:rPr lang="es-CL" sz="2300">
                <a:solidFill>
                  <a:schemeClr val="dk1"/>
                </a:solidFill>
              </a:rPr>
              <a:t>, </a:t>
            </a:r>
            <a:r>
              <a:rPr b="1" lang="es-CL" sz="2300">
                <a:solidFill>
                  <a:schemeClr val="dk1"/>
                </a:solidFill>
              </a:rPr>
              <a:t>entregar valor incrementalmente</a:t>
            </a:r>
            <a:r>
              <a:rPr lang="es-CL" sz="2300">
                <a:solidFill>
                  <a:schemeClr val="dk1"/>
                </a:solidFill>
              </a:rPr>
              <a:t>, </a:t>
            </a:r>
            <a:r>
              <a:rPr b="1" lang="es-CL" sz="2300">
                <a:solidFill>
                  <a:schemeClr val="dk1"/>
                </a:solidFill>
              </a:rPr>
              <a:t>enfocarse en el cliente</a:t>
            </a:r>
            <a:r>
              <a:rPr lang="es-CL" sz="2300">
                <a:solidFill>
                  <a:schemeClr val="dk1"/>
                </a:solidFill>
              </a:rPr>
              <a:t>, y fomentar una colaboración efectiva y una mejora continua. Estos aspectos hacen de Scrum una metodología ideal para asegurar que el proyecto cumpla con las expectativas del gimnasio y sus clientes, y para adaptarse a las necesidades que puedan surgir durante el desarrollo.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Metodología</a:t>
            </a:r>
            <a:r>
              <a:rPr lang="es-CL"/>
              <a:t> elegida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000" y="3803450"/>
            <a:ext cx="5379999" cy="26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294150" y="2191475"/>
            <a:ext cx="8555700" cy="441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Para registrar el seguimiento de nuestro proyecto, se está utilizando Trello para ingresar y asignar las tareas a cada integrante, </a:t>
            </a:r>
            <a:r>
              <a:rPr lang="es-CL"/>
              <a:t>además</a:t>
            </a:r>
            <a:r>
              <a:rPr lang="es-CL"/>
              <a:t> de dejar comentarios del proceso del proyecto.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También</a:t>
            </a:r>
            <a:r>
              <a:rPr lang="es-CL"/>
              <a:t> se están realizando al menos dos reuniones por semana en formato de Daily Meeting, en la cual el equipo comenta sus avances, tareas pendientes y pasos a seguir</a:t>
            </a:r>
            <a:endParaRPr/>
          </a:p>
        </p:txBody>
      </p:sp>
      <p:sp>
        <p:nvSpPr>
          <p:cNvPr id="180" name="Google Shape;180;p27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Seguimiento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875" y="1247050"/>
            <a:ext cx="2529801" cy="7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Hasta el momento se encuentra como </a:t>
            </a:r>
            <a:r>
              <a:rPr lang="es-CL"/>
              <a:t>obstáculo</a:t>
            </a:r>
            <a:r>
              <a:rPr lang="es-CL"/>
              <a:t> el atraso de la tarea de prototipado, ya que está </a:t>
            </a:r>
            <a:r>
              <a:rPr lang="es-CL"/>
              <a:t>aún</a:t>
            </a:r>
            <a:r>
              <a:rPr lang="es-CL"/>
              <a:t> no se encuentra terminada, esto debido a que el apartado UX/UI es uno de los </a:t>
            </a:r>
            <a:r>
              <a:rPr lang="es-CL"/>
              <a:t>más</a:t>
            </a:r>
            <a:r>
              <a:rPr lang="es-CL"/>
              <a:t> importantes para el proyecto.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Sin embargo, esto no representa un gran impacto en el cronograma del proyecto y se terminará para el siguiente sprint</a:t>
            </a:r>
            <a:endParaRPr/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Obstáculos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1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